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1.jpeg" ContentType="image/jpeg"/>
  <Override PartName="/ppt/media/image10.png" ContentType="image/png"/>
  <Override PartName="/ppt/media/image8.png" ContentType="image/png"/>
  <Override PartName="/ppt/media/image9.png" ContentType="image/png"/>
  <Override PartName="/ppt/media/image7.jpeg" ContentType="image/jpeg"/>
  <Override PartName="/ppt/media/image6.png" ContentType="image/png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20A4D25-EC6A-4586-A47F-83B58A8CF47F}" type="slidenum">
              <a:rPr lang="en-US" sz="1200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1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r>
              <a:rPr lang="en-US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7.º Nível da estrutura de tópicos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64C644D-7864-411E-B153-2C8883F84C46}" type="slidenum">
              <a:rPr lang="en-US" sz="1200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jpeg"/><Relationship Id="rId8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-5040" y="0"/>
            <a:ext cx="9148680" cy="10749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en-US" sz="2400">
                <a:solidFill>
                  <a:srgbClr val="c00000"/>
                </a:solidFill>
                <a:latin typeface="Calibri"/>
                <a:ea typeface="Calibri"/>
              </a:rPr>
              <a:t>            </a:t>
            </a:r>
            <a:r>
              <a:rPr b="1" i="1" lang="en-US" sz="2400">
                <a:solidFill>
                  <a:srgbClr val="c00000"/>
                </a:solidFill>
                <a:latin typeface="Calibri"/>
                <a:ea typeface="Calibri"/>
              </a:rPr>
              <a:t>XI Congresso sobre Uso e Manejo do Solo (UMS 2021</a:t>
            </a:r>
            <a:r>
              <a:rPr b="1" i="1" lang="en-US" sz="2000">
                <a:solidFill>
                  <a:srgbClr val="c00000"/>
                </a:solidFill>
                <a:latin typeface="Calibri"/>
                <a:ea typeface="Calibri"/>
              </a:rPr>
              <a:t>)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en-US">
                <a:solidFill>
                  <a:srgbClr val="000000"/>
                </a:solidFill>
                <a:latin typeface="Calibri"/>
                <a:ea typeface="Calibri"/>
              </a:rPr>
              <a:t>Como deixaremos o solo para as próximas gerações?</a:t>
            </a:r>
            <a:endParaRPr/>
          </a:p>
          <a:p>
            <a:pPr algn="just">
              <a:lnSpc>
                <a:spcPct val="115000"/>
              </a:lnSpc>
            </a:pPr>
            <a:r>
              <a:rPr b="1" lang="en-US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-5040" y="1075320"/>
            <a:ext cx="9148680" cy="360"/>
          </a:xfrm>
          <a:prstGeom prst="straightConnector1">
            <a:avLst/>
          </a:prstGeom>
          <a:noFill/>
          <a:ln w="34920">
            <a:solidFill>
              <a:srgbClr val="c00000"/>
            </a:solidFill>
            <a:round/>
          </a:ln>
        </p:spPr>
      </p:sp>
      <p:sp>
        <p:nvSpPr>
          <p:cNvPr id="80" name="CustomShape 3"/>
          <p:cNvSpPr/>
          <p:nvPr/>
        </p:nvSpPr>
        <p:spPr>
          <a:xfrm>
            <a:off x="4932000" y="705960"/>
            <a:ext cx="4377960" cy="366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1 a 3 de dezembro, Bahía Blanca-Argentina</a:t>
            </a:r>
            <a:endParaRPr/>
          </a:p>
        </p:txBody>
      </p:sp>
      <p:pic>
        <p:nvPicPr>
          <p:cNvPr id="81" name="Google Shape;87;p1" descr=""/>
          <p:cNvPicPr/>
          <p:nvPr/>
        </p:nvPicPr>
        <p:blipFill>
          <a:blip r:embed="rId2"/>
          <a:srcRect l="678947" t="36158" r="697543" b="871751"/>
          <a:stretch>
            <a:fillRect/>
          </a:stretch>
        </p:blipFill>
        <p:spPr>
          <a:xfrm>
            <a:off x="6902640" y="6271200"/>
            <a:ext cx="635040" cy="570960"/>
          </a:xfrm>
          <a:prstGeom prst="rect">
            <a:avLst/>
          </a:prstGeom>
          <a:ln>
            <a:noFill/>
          </a:ln>
        </p:spPr>
      </p:pic>
      <p:sp>
        <p:nvSpPr>
          <p:cNvPr id="82" name="CustomShape 4"/>
          <p:cNvSpPr/>
          <p:nvPr/>
        </p:nvSpPr>
        <p:spPr>
          <a:xfrm>
            <a:off x="1096920" y="6237360"/>
            <a:ext cx="8046720" cy="360"/>
          </a:xfrm>
          <a:prstGeom prst="straightConnector1">
            <a:avLst/>
          </a:prstGeom>
          <a:noFill/>
          <a:ln w="34920">
            <a:solidFill>
              <a:srgbClr val="c00000"/>
            </a:solidFill>
            <a:round/>
          </a:ln>
        </p:spPr>
      </p:sp>
      <p:pic>
        <p:nvPicPr>
          <p:cNvPr id="83" name="Google Shape;89;p1" descr=""/>
          <p:cNvPicPr/>
          <p:nvPr/>
        </p:nvPicPr>
        <p:blipFill>
          <a:blip r:embed="rId3"/>
          <a:srcRect l="1112928" t="60137" r="1006332" b="0"/>
          <a:stretch>
            <a:fillRect/>
          </a:stretch>
        </p:blipFill>
        <p:spPr>
          <a:xfrm>
            <a:off x="-5040" y="1095480"/>
            <a:ext cx="1333080" cy="5762160"/>
          </a:xfrm>
          <a:prstGeom prst="rect">
            <a:avLst/>
          </a:prstGeom>
          <a:ln>
            <a:noFill/>
          </a:ln>
        </p:spPr>
      </p:pic>
      <p:pic>
        <p:nvPicPr>
          <p:cNvPr id="84" name="Google Shape;90;p1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11520" y="20160"/>
            <a:ext cx="1316520" cy="955800"/>
          </a:xfrm>
          <a:prstGeom prst="rect">
            <a:avLst/>
          </a:prstGeom>
          <a:ln>
            <a:noFill/>
          </a:ln>
        </p:spPr>
      </p:pic>
      <p:pic>
        <p:nvPicPr>
          <p:cNvPr id="85" name="Google Shape;91;p1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7785000" y="6265440"/>
            <a:ext cx="555840" cy="582840"/>
          </a:xfrm>
          <a:prstGeom prst="rect">
            <a:avLst/>
          </a:prstGeom>
          <a:ln>
            <a:noFill/>
          </a:ln>
        </p:spPr>
      </p:pic>
      <p:pic>
        <p:nvPicPr>
          <p:cNvPr id="86" name="Google Shape;92;p1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8508600" y="6206760"/>
            <a:ext cx="506160" cy="620640"/>
          </a:xfrm>
          <a:prstGeom prst="rect">
            <a:avLst/>
          </a:prstGeom>
          <a:ln>
            <a:noFill/>
          </a:ln>
        </p:spPr>
      </p:pic>
      <p:pic>
        <p:nvPicPr>
          <p:cNvPr id="87" name="Google Shape;93;p1" descr=""/>
          <p:cNvPicPr/>
          <p:nvPr/>
        </p:nvPicPr>
        <p:blipFill>
          <a:blip r:embed="rId7"/>
          <a:stretch>
            <a:fillRect/>
          </a:stretch>
        </p:blipFill>
        <p:spPr>
          <a:xfrm>
            <a:off x="5976720" y="6265440"/>
            <a:ext cx="582840" cy="582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86360" y="345240"/>
            <a:ext cx="8170920" cy="6167160"/>
          </a:xfrm>
          <a:prstGeom prst="rect">
            <a:avLst/>
          </a:prstGeom>
        </p:spPr>
        <p:txBody>
          <a:bodyPr/>
          <a:p>
            <a:pPr algn="just">
              <a:lnSpc>
                <a:spcPct val="150000"/>
              </a:lnSpc>
            </a:pPr>
            <a:r>
              <a:rPr lang="en-US" sz="1500" u="sng">
                <a:solidFill>
                  <a:srgbClr val="000000"/>
                </a:solidFill>
                <a:latin typeface="Arial"/>
                <a:ea typeface="Arial"/>
              </a:rPr>
              <a:t>Sobre as apresentações em vídeo:</a:t>
            </a:r>
            <a:endParaRPr/>
          </a:p>
          <a:p>
            <a:pPr algn="just">
              <a:lnSpc>
                <a:spcPct val="150000"/>
              </a:lnSpc>
            </a:pPr>
            <a:r>
              <a:rPr lang="en-US" sz="1500">
                <a:solidFill>
                  <a:srgbClr val="000000"/>
                </a:solidFill>
                <a:latin typeface="Arial"/>
                <a:ea typeface="Arial"/>
              </a:rPr>
              <a:t>As exposições em video *.wmv, deverão ser realizadas em Power Point e gravadas em formato video (archivo *.wmv), com a funão de Power Point “Gravar apresentação com slides”. Se enviará um modelo com capa e fechamento de apresentação a todos os que propoem realizar uma apresentação clásica.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500">
                <a:solidFill>
                  <a:srgbClr val="000000"/>
                </a:solidFill>
                <a:latin typeface="Arial"/>
                <a:ea typeface="Arial"/>
              </a:rPr>
              <a:t>Sugestão: Coloque uma foto sua na capa da apresentação. Isto ajudará a buscar sua identificação pelo público nos próximos encontros</a:t>
            </a:r>
            <a:r>
              <a:rPr lang="en-US" sz="150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50000"/>
              </a:lnSpc>
            </a:pPr>
            <a:r>
              <a:rPr lang="en-US" sz="1500">
                <a:solidFill>
                  <a:srgbClr val="000000"/>
                </a:solidFill>
                <a:latin typeface="Arial"/>
                <a:ea typeface="Arial"/>
              </a:rPr>
              <a:t>ENVIAR ao coordenador o antes possível:</a:t>
            </a:r>
            <a:endParaRPr/>
          </a:p>
          <a:p>
            <a:pPr algn="just">
              <a:lnSpc>
                <a:spcPct val="150000"/>
              </a:lnSpc>
            </a:pPr>
            <a:r>
              <a:rPr lang="en-US" sz="150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b="1" lang="en-US" sz="1500">
                <a:solidFill>
                  <a:srgbClr val="000000"/>
                </a:solidFill>
                <a:latin typeface="Arial"/>
                <a:ea typeface="Arial"/>
              </a:rPr>
              <a:t>Curriculum resumido de tres linhas </a:t>
            </a:r>
            <a:r>
              <a:rPr lang="en-US" sz="1500">
                <a:solidFill>
                  <a:srgbClr val="000000"/>
                </a:solidFill>
                <a:latin typeface="Arial"/>
                <a:ea typeface="Arial"/>
              </a:rPr>
              <a:t>como máximo, descrevendo sua experiência na área. Deverão incluir foto atualizada, e-mai, instituição y número de matrícula profissional se a tiver</a:t>
            </a:r>
            <a:endParaRPr/>
          </a:p>
          <a:p>
            <a:pPr algn="just">
              <a:lnSpc>
                <a:spcPct val="150000"/>
              </a:lnSpc>
            </a:pPr>
            <a:r>
              <a:rPr lang="en-US" sz="150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b="1" lang="en-US" sz="1500">
                <a:solidFill>
                  <a:srgbClr val="000000"/>
                </a:solidFill>
                <a:latin typeface="Arial"/>
                <a:ea typeface="Arial"/>
              </a:rPr>
              <a:t>Resumo da apresentação de 250 palavras</a:t>
            </a:r>
            <a:r>
              <a:rPr lang="en-US" sz="1500">
                <a:solidFill>
                  <a:srgbClr val="000000"/>
                </a:solidFill>
                <a:latin typeface="Arial"/>
                <a:ea typeface="Arial"/>
              </a:rPr>
              <a:t> como máximo.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00"/>
                </a:solidFill>
                <a:latin typeface="Arial"/>
                <a:ea typeface="Arial"/>
              </a:rPr>
              <a:t>Recordem que a duração para conferencista será de 40 minutos e para los dissertantes da mesa redonda uma duração de 20 minutos.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